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5" r:id="rId4"/>
    <p:sldId id="260" r:id="rId5"/>
    <p:sldId id="261" r:id="rId6"/>
    <p:sldId id="263" r:id="rId7"/>
    <p:sldId id="280" r:id="rId8"/>
    <p:sldId id="264" r:id="rId9"/>
    <p:sldId id="269" r:id="rId10"/>
    <p:sldId id="277" r:id="rId11"/>
    <p:sldId id="265" r:id="rId12"/>
    <p:sldId id="266" r:id="rId13"/>
    <p:sldId id="281" r:id="rId14"/>
    <p:sldId id="268" r:id="rId15"/>
    <p:sldId id="270" r:id="rId16"/>
    <p:sldId id="278" r:id="rId17"/>
    <p:sldId id="279" r:id="rId18"/>
    <p:sldId id="272" r:id="rId19"/>
    <p:sldId id="274" r:id="rId20"/>
    <p:sldId id="273" r:id="rId21"/>
    <p:sldId id="282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04324FD-3E86-42AC-8AC2-CC72A2485F7F}">
          <p14:sldIdLst>
            <p14:sldId id="271"/>
            <p14:sldId id="256"/>
            <p14:sldId id="275"/>
            <p14:sldId id="260"/>
            <p14:sldId id="261"/>
            <p14:sldId id="263"/>
            <p14:sldId id="280"/>
            <p14:sldId id="264"/>
            <p14:sldId id="269"/>
            <p14:sldId id="277"/>
            <p14:sldId id="265"/>
            <p14:sldId id="266"/>
            <p14:sldId id="281"/>
            <p14:sldId id="268"/>
            <p14:sldId id="270"/>
            <p14:sldId id="278"/>
            <p14:sldId id="279"/>
            <p14:sldId id="272"/>
            <p14:sldId id="274"/>
            <p14:sldId id="273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7D4F0-3170-9C84-C788-B8F37858D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F9EA18-C894-94C6-331C-8E432D656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8AC23-D5DF-66DF-B017-C2D95567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33F626-155C-7E9D-62AA-E37DC7E9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E8A0CF-16E0-B33D-111A-8B1A76DC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2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778B1-91A2-DE93-78F5-5CC5F4EE0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72C35-DF0A-8D20-566C-56617391A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5F2C3-ADEF-B442-6023-7A5FF0CA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76B3BD-6560-6829-87C7-9DB36B80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DCECE-514C-8676-986A-ECA23C43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7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F8DCAE-41A1-F35A-779C-F121BB1143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5E471C-F127-ADAE-F2E6-837E98C3C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16C73C-FF2C-D99B-D07E-0EAFE889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5DF30-DF65-8836-CB95-8A5964E6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36521-BA21-9AF2-DE36-F718F701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2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D9837-5D7B-DB6D-4239-B8F267D0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7FB776-907E-6DC2-1F91-3DB68328A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90A45-9012-C6BC-31FB-EF293C75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6D98B5-24E5-9D27-101D-F2197EE7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DD33C-FB14-7F09-E8AA-90E91C40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1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7CEA3-7A26-2682-C71B-ECC83EBE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766E9B-3DF3-8B86-3D42-A4EF4F5D9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6D858-6A58-1940-56E9-C3037FAA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78A61-8A16-A3CE-E581-1A4D3AA7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469BE1-96EB-6A33-8673-3DE1AB44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2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82AE2-CC79-F51A-4E0C-FB431012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7CCF4-D3AD-3F48-9593-2F201F634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AB0CDA-7DAB-6231-9854-79B26E08D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46DD3E-4129-3194-BFEE-FA12D3AD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49332F-15B5-7145-F846-0EBF476A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EE6751-2E4A-E9F5-4BD5-A9CC22D95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3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37256-6B33-A919-AE89-68C6178B6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201CD9-5AC8-1592-F42C-4AA13FA47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1FE008-12D9-8765-5950-519D592ED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877DBB-0937-1B25-10CC-E94D84D26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A735D9-D08E-D053-E4FA-F07F40805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DE8F6E-2D10-DAB3-6CAC-A7A65BAE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B4D3CE-39B7-1104-9206-A205FBFA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4623F2E-5589-5DBA-37D2-3D970FD6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6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87E96-0345-CCE3-82E6-A41CCF94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67B418-C285-773F-AA1A-B449221C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25A98B-D19E-88EE-E13E-062CB0DC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124F63-F0E2-30CD-372C-B984D27B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6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4E42E-0056-E9DC-D619-74034004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D56264-06A7-7E24-ED6B-B6E079E5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F48EF2-9D4C-2E1B-169B-4788714E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4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83932-5822-EEBC-46CC-A523AE25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24676D-DBEF-4ACD-5520-397429731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68A345-F112-3F45-D528-7708213F2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D38D42-1BA5-2821-8863-9FB5E818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487D2-AE38-2CAE-FEF6-2275578A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F4A589-4B05-D09B-31AD-0959501C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7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055F4-04F7-D2FD-5336-9FE08B17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2D3EA1-59FF-FAFC-5798-2DDA6E85A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A1FB7C-21E1-5836-5D97-1D45E3EC3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614621-804D-07CA-6B80-43C50956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39AE94-3A1D-476D-F833-4F904D11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6D8B6-9650-30ED-E671-DAE04210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B2161-8E80-DD31-8450-B0875820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271C07-098A-2389-7774-052B97D1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9AFD47-41A3-E365-4595-8B2EBC86F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403C1-A9D3-4468-841A-AC7739BBC648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9B66F-E909-DEE7-4B85-F4603449B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CDD1-D814-4B68-592C-7796302EE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EB567-974D-436C-B0B1-4DCF2C82C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2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EB831E1-3D4C-0EE5-CAF3-0205365AC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388" y="3693973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/>
              <a:t>категория замороженные полуфабрикаты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05B3EA-4951-39C0-6014-4F08600F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146" y="905530"/>
            <a:ext cx="6288630" cy="225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8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Котлеты куриные «Вкусные" изделие кулинарное, рубленое, замороженное 1кг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471" y="1468073"/>
            <a:ext cx="5578993" cy="30871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dirty="0"/>
              <a:t>Используется панировка собственного производства</a:t>
            </a:r>
          </a:p>
          <a:p>
            <a:r>
              <a:rPr lang="ru-RU" sz="2800" dirty="0"/>
              <a:t>В составе филе бедра и филе для большей сочности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</a:t>
            </a:r>
          </a:p>
          <a:p>
            <a:pPr marL="0" indent="0">
              <a:buNone/>
            </a:pPr>
            <a:r>
              <a:rPr lang="ru-RU" sz="2800" dirty="0"/>
              <a:t>обжарить во </a:t>
            </a:r>
            <a:r>
              <a:rPr lang="ru-RU" sz="2800" dirty="0" err="1"/>
              <a:t>фритюрном</a:t>
            </a:r>
            <a:r>
              <a:rPr lang="ru-RU" sz="2800" dirty="0"/>
              <a:t> масле при Т 180°С в течение 3-4 мин.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35043A-998B-10C1-7E78-B87EFCE4F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420" y="975876"/>
            <a:ext cx="4054985" cy="30156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C28DBF-91F3-5189-5FEA-9BE5990F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464" y="4039255"/>
            <a:ext cx="3775832" cy="2550989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70CFF13-4E46-809A-9952-7324CE435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897043"/>
              </p:ext>
            </p:extLst>
          </p:nvPr>
        </p:nvGraphicFramePr>
        <p:xfrm>
          <a:off x="316494" y="5390339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15-17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55-65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8,7-8,9*8-8,2*0,68-0,78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10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153"/>
            <a:ext cx="10515600" cy="985503"/>
          </a:xfrm>
        </p:spPr>
        <p:txBody>
          <a:bodyPr>
            <a:normAutofit/>
          </a:bodyPr>
          <a:lstStyle/>
          <a:p>
            <a:r>
              <a:rPr lang="ru-RU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Палочки из сыра Моцарелла в панировке, полуфабрикат из сыра замороженный 1 кг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949" y="1417739"/>
            <a:ext cx="5704515" cy="34898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dirty="0"/>
              <a:t>Производится из сыра собственного производства</a:t>
            </a:r>
          </a:p>
          <a:p>
            <a:r>
              <a:rPr lang="ru-RU" dirty="0">
                <a:solidFill>
                  <a:srgbClr val="212121"/>
                </a:solidFill>
                <a:latin typeface="TTNorms"/>
              </a:rPr>
              <a:t>Используется собственная </a:t>
            </a:r>
            <a:r>
              <a:rPr lang="ru-RU" dirty="0" err="1">
                <a:solidFill>
                  <a:srgbClr val="212121"/>
                </a:solidFill>
                <a:latin typeface="TTNorms"/>
              </a:rPr>
              <a:t>свеже</a:t>
            </a:r>
            <a:r>
              <a:rPr lang="ru-RU" dirty="0">
                <a:solidFill>
                  <a:srgbClr val="212121"/>
                </a:solidFill>
                <a:latin typeface="TTNorms"/>
              </a:rPr>
              <a:t>-испеченная нежная и хрустящая, тонкая панировка Панко</a:t>
            </a:r>
          </a:p>
          <a:p>
            <a:r>
              <a:rPr lang="ru-RU" dirty="0">
                <a:solidFill>
                  <a:srgbClr val="212121"/>
                </a:solidFill>
                <a:latin typeface="TTNorms"/>
              </a:rPr>
              <a:t>Выгодная цена</a:t>
            </a:r>
          </a:p>
          <a:p>
            <a:endParaRPr lang="ru-RU" dirty="0">
              <a:solidFill>
                <a:srgbClr val="212121"/>
              </a:solidFill>
              <a:latin typeface="TTNorms"/>
            </a:endParaRPr>
          </a:p>
          <a:p>
            <a:pPr marL="0" indent="0">
              <a:buNone/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23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фритюре: обжарить во </a:t>
            </a:r>
            <a:r>
              <a:rPr lang="ru-RU" sz="23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фритюрном</a:t>
            </a:r>
            <a:r>
              <a:rPr lang="ru-RU" sz="23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масле при Т 175-180°С в течение 1 мин 30 с – 2 мин. На сковороде: обжарить в течение 2 минут с обеих сторон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6D67AD-4A8E-8C73-9FF7-8A5F9A5A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606" y="984909"/>
            <a:ext cx="4300135" cy="3039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C18D85-B781-FD93-87DE-6468119CE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10" y="4024862"/>
            <a:ext cx="3658387" cy="260548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DFC344C-A57F-BE6E-DA9B-3D2E598AD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55068"/>
              </p:ext>
            </p:extLst>
          </p:nvPr>
        </p:nvGraphicFramePr>
        <p:xfrm>
          <a:off x="316494" y="5390339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33-39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25-33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8-10*1,5-2*1,5-2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61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1" y="227653"/>
            <a:ext cx="10515600" cy="98550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Сырная котлета в хрустящей панировке 1,2кг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228" y="1213157"/>
            <a:ext cx="5763237" cy="36021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dirty="0"/>
              <a:t>Производится из сыра собственного производства</a:t>
            </a:r>
          </a:p>
          <a:p>
            <a:r>
              <a:rPr lang="ru-RU" dirty="0">
                <a:solidFill>
                  <a:srgbClr val="212121"/>
                </a:solidFill>
                <a:latin typeface="TTNorms"/>
              </a:rPr>
              <a:t>Используется собственная панировка с добавлением чипсов </a:t>
            </a:r>
            <a:r>
              <a:rPr lang="ru-RU" dirty="0" err="1">
                <a:solidFill>
                  <a:srgbClr val="212121"/>
                </a:solidFill>
                <a:latin typeface="TTNorms"/>
              </a:rPr>
              <a:t>Начос</a:t>
            </a:r>
            <a:endParaRPr lang="ru-RU" dirty="0">
              <a:solidFill>
                <a:srgbClr val="212121"/>
              </a:solidFill>
              <a:latin typeface="TTNorms"/>
            </a:endParaRPr>
          </a:p>
          <a:p>
            <a:endParaRPr lang="ru-RU" dirty="0">
              <a:solidFill>
                <a:srgbClr val="212121"/>
              </a:solidFill>
              <a:latin typeface="TTNorms"/>
            </a:endParaRPr>
          </a:p>
          <a:p>
            <a:pPr marL="0" indent="0">
              <a:buNone/>
            </a:pPr>
            <a:r>
              <a:rPr lang="ru-RU" dirty="0">
                <a:solidFill>
                  <a:srgbClr val="212121"/>
                </a:solidFill>
                <a:latin typeface="TTNorms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Обжарить во </a:t>
            </a:r>
            <a:r>
              <a:rPr lang="ru-RU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фритюрном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масле 5-8 шт.</a:t>
            </a:r>
            <a: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температуре 182°С в течение </a:t>
            </a:r>
            <a:r>
              <a:rPr lang="ru-RU" sz="1800" dirty="0">
                <a:effectLst/>
                <a:highlight>
                  <a:srgbClr val="FFFF00"/>
                </a:highligh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мин. 20 с.-1 мин. 30 с.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встряхивать во время обжаривания.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CB67D0A-777D-069D-3BF4-EB8E6A266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62661"/>
              </p:ext>
            </p:extLst>
          </p:nvPr>
        </p:nvGraphicFramePr>
        <p:xfrm>
          <a:off x="316494" y="5390339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15-17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55-65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8,5-9,5*8,5-9,5*0,8-0,15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B379DD-A82D-4CD0-B100-907542BE7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052" y="491699"/>
            <a:ext cx="3165096" cy="2937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29E5A3-683D-007D-0ED6-40FE6285518D}"/>
              </a:ext>
            </a:extLst>
          </p:cNvPr>
          <p:cNvSpPr txBox="1"/>
          <p:nvPr/>
        </p:nvSpPr>
        <p:spPr>
          <a:xfrm>
            <a:off x="6742651" y="3917534"/>
            <a:ext cx="4637015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ru-RU" sz="1200" kern="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kern="0" dirty="0" err="1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бургерными</a:t>
            </a:r>
            <a:r>
              <a:rPr lang="ru-RU" sz="1200" kern="0" dirty="0"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котлетами из Моцареллы в панировке от ГК «Атлантис» можно с легкостью разнообразить привычный рацион. А если вы при этом еще и отказались от мяса, то это - сущая находка. Котлеты можно приготовить в качестве самостоятельного блюда или сделать многослойный бургер, используя булочку с кунжутом или же листья салата вместо нее, добавив другие овощи, соусы и приправы.</a:t>
            </a: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2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28" y="227654"/>
            <a:ext cx="10825293" cy="41044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Кольца из сыра Моцарелла в хрустящей панировке 1кг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228" y="1213157"/>
            <a:ext cx="5763237" cy="36021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dirty="0"/>
              <a:t>Производится из сыра собственного производства</a:t>
            </a:r>
          </a:p>
          <a:p>
            <a:r>
              <a:rPr lang="ru-RU" dirty="0">
                <a:solidFill>
                  <a:srgbClr val="212121"/>
                </a:solidFill>
                <a:latin typeface="TTNorms"/>
              </a:rPr>
              <a:t>Используется собственная панировка</a:t>
            </a:r>
          </a:p>
          <a:p>
            <a:endParaRPr lang="ru-RU" dirty="0">
              <a:solidFill>
                <a:srgbClr val="212121"/>
              </a:solidFill>
              <a:latin typeface="TTNorms"/>
            </a:endParaRPr>
          </a:p>
          <a:p>
            <a:pPr marL="0" indent="0">
              <a:buNone/>
            </a:pPr>
            <a:r>
              <a:rPr lang="ru-RU" dirty="0">
                <a:solidFill>
                  <a:srgbClr val="212121"/>
                </a:solidFill>
                <a:latin typeface="TTNorms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Обжарить во </a:t>
            </a:r>
            <a:r>
              <a:rPr lang="ru-RU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фритюрном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масле 300-500г.</a:t>
            </a:r>
            <a:r>
              <a:rPr lang="ru-RU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Т +182°С в течение 1 мин. 20 с.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встряхивать во время обжаривания.</a:t>
            </a:r>
            <a:endParaRPr lang="ru-RU" sz="28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C7AA5C-A339-81DD-0621-EE0C2333B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11" y="1134123"/>
            <a:ext cx="3611286" cy="26692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9F4A16-3949-F20A-C3D4-A139CB532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777" y="3976382"/>
            <a:ext cx="3631120" cy="23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4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1" y="227653"/>
            <a:ext cx="7542402" cy="106425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Креветка </a:t>
            </a:r>
            <a:r>
              <a:rPr lang="ru-RU" sz="2800" b="1" dirty="0" err="1">
                <a:solidFill>
                  <a:srgbClr val="FF0000"/>
                </a:solidFill>
              </a:rPr>
              <a:t>белоногая</a:t>
            </a:r>
            <a:r>
              <a:rPr lang="ru-RU" sz="2800" b="1" dirty="0">
                <a:solidFill>
                  <a:srgbClr val="FF0000"/>
                </a:solidFill>
              </a:rPr>
              <a:t> очищенная маринованная в панировке Панко, рыбный кулинарный полуфабрикат замороженный 1кг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471" y="1526797"/>
            <a:ext cx="5578993" cy="30284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dirty="0"/>
              <a:t>Производится из креветок с субсидируемых территорий Индии  и Вьетнама</a:t>
            </a:r>
          </a:p>
          <a:p>
            <a:r>
              <a:rPr lang="ru-RU" dirty="0">
                <a:solidFill>
                  <a:srgbClr val="212121"/>
                </a:solidFill>
                <a:latin typeface="TTNorms"/>
              </a:rPr>
              <a:t>Используется собственная </a:t>
            </a:r>
            <a:r>
              <a:rPr lang="ru-RU" dirty="0" err="1">
                <a:solidFill>
                  <a:srgbClr val="212121"/>
                </a:solidFill>
                <a:latin typeface="TTNorms"/>
              </a:rPr>
              <a:t>свеже</a:t>
            </a:r>
            <a:r>
              <a:rPr lang="ru-RU" dirty="0">
                <a:solidFill>
                  <a:srgbClr val="212121"/>
                </a:solidFill>
                <a:latin typeface="TTNorms"/>
              </a:rPr>
              <a:t>-испеченная нежная и хрустящая панировка Панко</a:t>
            </a:r>
          </a:p>
          <a:p>
            <a:pPr marL="0" indent="0">
              <a:buNone/>
            </a:pPr>
            <a:endParaRPr lang="ru-RU" dirty="0">
              <a:solidFill>
                <a:srgbClr val="212121"/>
              </a:solidFill>
              <a:latin typeface="TTNorms"/>
            </a:endParaRPr>
          </a:p>
          <a:p>
            <a:pPr marL="0" indent="0">
              <a:buNone/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обжарить во </a:t>
            </a:r>
            <a:r>
              <a:rPr lang="ru-RU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фритюрном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масле при Т +182°С в течение 3 мин. 15 сек</a:t>
            </a:r>
            <a:endParaRPr lang="ru-RU" dirty="0">
              <a:solidFill>
                <a:srgbClr val="212121"/>
              </a:solidFill>
              <a:latin typeface="TTNorm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F1053B-5728-EF0C-6B03-5EA850C6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932" y="360292"/>
            <a:ext cx="3204595" cy="37581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7F07C7-271A-8D85-0B40-4E8CE76C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075" y="4087172"/>
            <a:ext cx="3667125" cy="254317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4609DF5-B002-E1B7-81EF-AB1ECAE61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0423"/>
              </p:ext>
            </p:extLst>
          </p:nvPr>
        </p:nvGraphicFramePr>
        <p:xfrm>
          <a:off x="316494" y="5390339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48-58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16-24 гр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4-7*3-5*0,7-1,5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54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1" y="227653"/>
            <a:ext cx="7542402" cy="106425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Кольца кальмара командорского в панировке «Вкусные», рыбный кулинарный полуфабрикат замороженный 1 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448" y="1409351"/>
            <a:ext cx="6084130" cy="3582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sz="1500" dirty="0"/>
              <a:t>Производится из дальневосточного кальмара, благодаря чему структура продукции мягкая и легко жуется</a:t>
            </a:r>
          </a:p>
          <a:p>
            <a:r>
              <a:rPr lang="ru-RU" sz="1500" dirty="0"/>
              <a:t>Отсутствие аналогичного продукта на рынке, т.к. используется китайский кальмар</a:t>
            </a:r>
          </a:p>
          <a:p>
            <a:r>
              <a:rPr lang="ru-RU" sz="1500" dirty="0"/>
              <a:t>Насыщенный вкус основного продукта</a:t>
            </a:r>
          </a:p>
          <a:p>
            <a:r>
              <a:rPr lang="ru-RU" sz="1500" dirty="0"/>
              <a:t>Используется панировка собственного производства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15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1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 фритюре: обжарить во </a:t>
            </a:r>
            <a:r>
              <a:rPr lang="ru-RU" sz="1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фритюрном</a:t>
            </a:r>
            <a:r>
              <a:rPr lang="ru-RU" sz="1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масле при Т 175-180°С в течение 2-3 мин.</a:t>
            </a:r>
            <a:endParaRPr lang="ru-RU" sz="1500" dirty="0"/>
          </a:p>
          <a:p>
            <a:endParaRPr lang="ru-RU" sz="15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2240EA-F13D-33F6-9C0C-1902977AC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863" y="227653"/>
            <a:ext cx="3366323" cy="37733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052F12-5D30-BC26-0946-CD610E5D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890" y="4125417"/>
            <a:ext cx="3790950" cy="2600325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029288D-5869-E83E-686F-557FCFB6F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7505"/>
              </p:ext>
            </p:extLst>
          </p:nvPr>
        </p:nvGraphicFramePr>
        <p:xfrm>
          <a:off x="517008" y="5642009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35-50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10-30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64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1" y="227653"/>
            <a:ext cx="7542402" cy="106425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Кольца кальмара командорского в темпуре рыбный кулинарный полуфабрикат замороженный 1 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729" y="1234855"/>
            <a:ext cx="6031684" cy="37314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dirty="0"/>
              <a:t>Производится из дальневосточного кальмара, благодаря чему структура продукции мягкая и легко жуется</a:t>
            </a:r>
          </a:p>
          <a:p>
            <a:r>
              <a:rPr lang="ru-RU" dirty="0"/>
              <a:t>Отсутствие аналогичного продукта на рынке, т.к. используется китайский кальмар</a:t>
            </a:r>
          </a:p>
          <a:p>
            <a:r>
              <a:rPr lang="ru-RU" dirty="0"/>
              <a:t>Насыщенный вкус основного продукта</a:t>
            </a:r>
          </a:p>
          <a:p>
            <a:r>
              <a:rPr lang="ru-RU" dirty="0"/>
              <a:t>Используется панировка собственного производства</a:t>
            </a:r>
          </a:p>
          <a:p>
            <a:pPr marL="0" indent="0">
              <a:buNone/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 фритюре: обжарить во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фритюрном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масле при Т 180°С в течение 2-3 мин.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сковороде: обжарить на сковороде в течение 2-3 мин с каждой стороны.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духовке: запекать в духовке при Т 200-220 °С в течение 10-15 мин.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C6800A-494E-0A3B-7C12-E9714600E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813" y="759779"/>
            <a:ext cx="3388595" cy="33203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B94E01-F6AE-E761-A152-717F12083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202" y="4134797"/>
            <a:ext cx="3905250" cy="249555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90EB06B-3399-7E90-5406-A3C0820A6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378628"/>
              </p:ext>
            </p:extLst>
          </p:nvPr>
        </p:nvGraphicFramePr>
        <p:xfrm>
          <a:off x="645953" y="5607430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35-50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10-30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47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5" y="227653"/>
            <a:ext cx="7994708" cy="106425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Палочки из филе минтая в панировке, рыбный кулинарный  полуфабрикат замороженный 1 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861" y="1434517"/>
            <a:ext cx="6137945" cy="38841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dirty="0"/>
              <a:t>Производится только из филе минтая судовой заморозки </a:t>
            </a:r>
          </a:p>
          <a:p>
            <a:r>
              <a:rPr lang="ru-RU" dirty="0"/>
              <a:t>Используется панировка собственного производства, что добавляет «</a:t>
            </a:r>
            <a:r>
              <a:rPr lang="ru-RU" dirty="0" err="1"/>
              <a:t>хрустящность</a:t>
            </a:r>
            <a:r>
              <a:rPr lang="ru-RU" dirty="0"/>
              <a:t>» продукту</a:t>
            </a:r>
          </a:p>
          <a:p>
            <a:pPr marL="0" indent="0">
              <a:buNone/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 фритюре: обжарить во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фритюрном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масле при Т 170-180°С в течение 3-4 мин. 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сковороде: обжарить на разогретой сковороде по 2 мин с каждой стороны.</a:t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духовке: запекать в духовке при Т 200 - 230°С в течение 8-10 мин.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B29D8F-9AF2-EF18-3AFF-7FF68BDE6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37" y="705688"/>
            <a:ext cx="4197390" cy="30693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67C0EE-0938-8374-1277-1C5BF878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492" y="3976469"/>
            <a:ext cx="4074647" cy="2689062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3E6E25A-A348-1069-E6C8-D35EEDEA9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7825"/>
              </p:ext>
            </p:extLst>
          </p:nvPr>
        </p:nvGraphicFramePr>
        <p:xfrm>
          <a:off x="715861" y="5793011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28-30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30-35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8-9,5*2-3,5*1,5-2,2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391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061DD7-C03E-B466-95A3-E72E18D42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08" y="1786856"/>
            <a:ext cx="10458014" cy="44881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компании</a:t>
            </a:r>
          </a:p>
          <a:p>
            <a:pPr marL="514350" indent="-514350">
              <a:buAutoNum type="arabicParenR"/>
            </a:pPr>
            <a:r>
              <a:rPr lang="ru-RU" b="1" dirty="0"/>
              <a:t>Вертикально интегрированная компания:</a:t>
            </a:r>
          </a:p>
          <a:p>
            <a:pPr marL="0" indent="0">
              <a:buNone/>
            </a:pPr>
            <a:r>
              <a:rPr lang="ru-RU" dirty="0"/>
              <a:t>     - </a:t>
            </a:r>
            <a:r>
              <a:rPr lang="ru-RU" sz="2000" dirty="0"/>
              <a:t>собственная сырьевая база для мукомола</a:t>
            </a:r>
          </a:p>
          <a:p>
            <a:pPr marL="0" indent="0">
              <a:buNone/>
            </a:pPr>
            <a:r>
              <a:rPr lang="ru-RU" dirty="0"/>
              <a:t>     - </a:t>
            </a:r>
            <a:r>
              <a:rPr lang="ru-RU" sz="2000" dirty="0"/>
              <a:t>мукомольный  завод для дальнейшего производства панировочных решений </a:t>
            </a:r>
          </a:p>
          <a:p>
            <a:pPr marL="0" indent="0">
              <a:buNone/>
            </a:pPr>
            <a:r>
              <a:rPr lang="ru-RU" sz="2000" dirty="0"/>
              <a:t>       - завод панировочных решений для дальнейшего производства полуфабрикатов</a:t>
            </a:r>
          </a:p>
          <a:p>
            <a:pPr marL="0" indent="0">
              <a:buNone/>
            </a:pPr>
            <a:r>
              <a:rPr lang="ru-RU" sz="2000" dirty="0"/>
              <a:t>      -  субсидирование аквакультур Индии и Вьетнама для выращивания креветок для производства полуфабрикатов</a:t>
            </a:r>
          </a:p>
          <a:p>
            <a:pPr marL="0" indent="0">
              <a:buNone/>
            </a:pPr>
            <a:r>
              <a:rPr lang="ru-RU" sz="2000" dirty="0"/>
              <a:t>     -  завод по производству моцарелла-пицца для производства полуфабрикатов из сыра </a:t>
            </a:r>
          </a:p>
          <a:p>
            <a:pPr marL="0" indent="0">
              <a:buNone/>
            </a:pPr>
            <a:r>
              <a:rPr lang="ru-RU" sz="2500" b="1" dirty="0"/>
              <a:t>2) Крупнейший Поставщик для сети быстрого питания:</a:t>
            </a:r>
          </a:p>
          <a:p>
            <a:pPr marL="0" indent="0">
              <a:buNone/>
            </a:pPr>
            <a:r>
              <a:rPr lang="ru-RU" sz="2000" dirty="0"/>
              <a:t>       - закрытие потребности 70% меню «Вкусно и Точка» </a:t>
            </a:r>
          </a:p>
          <a:p>
            <a:pPr marL="0" indent="0">
              <a:buNone/>
            </a:pPr>
            <a:r>
              <a:rPr lang="ru-RU" sz="2000" dirty="0"/>
              <a:t>       - закрытие потребности 30% меню «Бургер Кинг»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4E6AFB-E08B-E76D-72EE-A5E9E59F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30" y="276006"/>
            <a:ext cx="3216741" cy="106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69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D25710-9B22-0E71-27B4-9E123B731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94" y="1174460"/>
            <a:ext cx="11098635" cy="56835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3) Поставщик панировочных решений для следующих крупных производителей полуфабрикатов:</a:t>
            </a:r>
          </a:p>
          <a:p>
            <a:pPr marL="0" indent="0">
              <a:buNone/>
            </a:pPr>
            <a:r>
              <a:rPr lang="ru-RU" b="1" dirty="0"/>
              <a:t>    - </a:t>
            </a:r>
            <a:r>
              <a:rPr lang="ru-RU" dirty="0" err="1"/>
              <a:t>Вичюнай</a:t>
            </a:r>
            <a:r>
              <a:rPr lang="ru-RU" dirty="0"/>
              <a:t>-Русь, ООО</a:t>
            </a:r>
          </a:p>
          <a:p>
            <a:pPr marL="0" indent="0">
              <a:buNone/>
            </a:pPr>
            <a:r>
              <a:rPr lang="ru-RU" dirty="0"/>
              <a:t>    - МИРАТОРГ ЗАПАД ООО</a:t>
            </a:r>
          </a:p>
          <a:p>
            <a:pPr marL="0" indent="0">
              <a:buNone/>
            </a:pPr>
            <a:r>
              <a:rPr lang="ru-RU" dirty="0"/>
              <a:t>    - ПОЛАР СИФУД РАША ООО</a:t>
            </a:r>
          </a:p>
          <a:p>
            <a:pPr marL="0" indent="0">
              <a:buNone/>
            </a:pPr>
            <a:r>
              <a:rPr lang="ru-RU" dirty="0"/>
              <a:t>    - ПРОДУКТЫ ПИТАНИЯ КОМБИНАТ ООО</a:t>
            </a:r>
          </a:p>
          <a:p>
            <a:pPr marL="0" indent="0">
              <a:buNone/>
            </a:pPr>
            <a:r>
              <a:rPr lang="ru-RU" dirty="0"/>
              <a:t>    - ТМ ФРОСТ-А ООО</a:t>
            </a:r>
          </a:p>
          <a:p>
            <a:pPr marL="0" indent="0">
              <a:buNone/>
            </a:pPr>
            <a:r>
              <a:rPr lang="ru-RU" dirty="0"/>
              <a:t>    - АБИ ПАРТНЕР ООО (Вязанка, )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    - </a:t>
            </a:r>
            <a:r>
              <a:rPr lang="ru-RU" b="0" i="0" dirty="0">
                <a:solidFill>
                  <a:srgbClr val="212121"/>
                </a:solidFill>
                <a:effectLst/>
                <a:latin typeface="TTNorms"/>
              </a:rPr>
              <a:t>Смолевичи Бройлер ОАО (</a:t>
            </a:r>
            <a:r>
              <a:rPr lang="ru-RU" b="0" i="0" dirty="0" err="1">
                <a:solidFill>
                  <a:srgbClr val="212121"/>
                </a:solidFill>
                <a:effectLst/>
                <a:latin typeface="TTNorms"/>
              </a:rPr>
              <a:t>Серволюкс</a:t>
            </a:r>
            <a:r>
              <a:rPr lang="ru-RU" b="0" i="0" dirty="0">
                <a:solidFill>
                  <a:srgbClr val="212121"/>
                </a:solidFill>
                <a:effectLst/>
                <a:latin typeface="TTNorms"/>
              </a:rPr>
              <a:t>)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 4) Наличие </a:t>
            </a:r>
            <a:r>
              <a:rPr lang="en-US" b="1" dirty="0"/>
              <a:t>R&amp;D </a:t>
            </a:r>
            <a:r>
              <a:rPr lang="ru-RU" b="1" dirty="0"/>
              <a:t>центра и лаборатории:</a:t>
            </a:r>
          </a:p>
          <a:p>
            <a:pPr marL="0" indent="0">
              <a:buNone/>
            </a:pPr>
            <a:r>
              <a:rPr lang="ru-RU" dirty="0"/>
              <a:t>ГК «Атлантис» оснащена лабораториями с самым современным оборудованием и большим </a:t>
            </a:r>
            <a:r>
              <a:rPr lang="en-US" dirty="0"/>
              <a:t>R&amp;D </a:t>
            </a:r>
            <a:r>
              <a:rPr lang="ru-RU" dirty="0"/>
              <a:t>центром. Наши специалисты </a:t>
            </a:r>
            <a:r>
              <a:rPr lang="en-US" dirty="0"/>
              <a:t>R&amp;D </a:t>
            </a:r>
            <a:r>
              <a:rPr lang="ru-RU" dirty="0"/>
              <a:t>центра готовы разработать для Вас индивидуальную рецептуру, согласно Вашим предпочтениям.</a:t>
            </a:r>
          </a:p>
          <a:p>
            <a:pPr marL="0" indent="0">
              <a:buNone/>
            </a:pPr>
            <a:r>
              <a:rPr lang="ru-RU" b="1" dirty="0"/>
              <a:t>5</a:t>
            </a:r>
            <a:r>
              <a:rPr lang="en-US" b="1" dirty="0"/>
              <a:t>) </a:t>
            </a:r>
            <a:r>
              <a:rPr lang="ru-RU" b="1" dirty="0"/>
              <a:t>Закрытие потребности клиента по направлениям:</a:t>
            </a:r>
          </a:p>
          <a:p>
            <a:pPr marL="0" indent="0">
              <a:buNone/>
            </a:pPr>
            <a:r>
              <a:rPr lang="ru-RU" dirty="0"/>
              <a:t>   - полуфабрикаты из курицы</a:t>
            </a:r>
          </a:p>
          <a:p>
            <a:pPr marL="0" indent="0">
              <a:buNone/>
            </a:pPr>
            <a:r>
              <a:rPr lang="ru-RU" dirty="0"/>
              <a:t>   - полуфабрикаты из сыра</a:t>
            </a:r>
          </a:p>
          <a:p>
            <a:pPr marL="0" indent="0">
              <a:buNone/>
            </a:pPr>
            <a:r>
              <a:rPr lang="ru-RU" dirty="0"/>
              <a:t>   - полуфабрикаты из рыбы и морепродуктов</a:t>
            </a:r>
          </a:p>
          <a:p>
            <a:pPr marL="0" indent="0">
              <a:buNone/>
            </a:pPr>
            <a:r>
              <a:rPr lang="ru-RU" dirty="0"/>
              <a:t>   - панировочные сухари Панко/традиционные</a:t>
            </a:r>
          </a:p>
          <a:p>
            <a:pPr marL="0" indent="0">
              <a:buNone/>
            </a:pPr>
            <a:r>
              <a:rPr lang="ru-RU" dirty="0"/>
              <a:t>   - пицца-сыр Моцарелла</a:t>
            </a:r>
          </a:p>
          <a:p>
            <a:pPr marL="0" indent="0">
              <a:buNone/>
            </a:pPr>
            <a:r>
              <a:rPr lang="ru-RU" b="1" dirty="0"/>
              <a:t>Ближайший вектор развития:</a:t>
            </a:r>
          </a:p>
          <a:p>
            <a:pPr marL="0" indent="0">
              <a:buNone/>
            </a:pPr>
            <a:r>
              <a:rPr lang="ru-RU" dirty="0"/>
              <a:t>   - производство сыра Чеддер/Моцарелла в слайсах</a:t>
            </a:r>
          </a:p>
          <a:p>
            <a:pPr marL="0" indent="0">
              <a:buNone/>
            </a:pPr>
            <a:r>
              <a:rPr lang="ru-RU" dirty="0"/>
              <a:t>   - производство жидкого мороженного и молочных коктейлей </a:t>
            </a:r>
          </a:p>
          <a:p>
            <a:pPr marL="0" indent="0">
              <a:buNone/>
            </a:pPr>
            <a:r>
              <a:rPr lang="ru-RU" dirty="0"/>
              <a:t>   - производство замороженного картофель фри, картофельные дольки, </a:t>
            </a:r>
            <a:r>
              <a:rPr lang="ru-RU" dirty="0" err="1"/>
              <a:t>хэшбраун</a:t>
            </a:r>
            <a:r>
              <a:rPr lang="ru-RU" dirty="0"/>
              <a:t>  </a:t>
            </a:r>
          </a:p>
          <a:p>
            <a:pPr marL="0" indent="0">
              <a:buNone/>
            </a:pPr>
            <a:r>
              <a:rPr lang="ru-RU" dirty="0"/>
              <a:t>   - производство тортильи/питы, булочки для гамбургера/хот-дога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BBD03A-BE61-C4C4-D4A8-099F8B4F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7" y="64773"/>
            <a:ext cx="3053592" cy="10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FB3DCA61-5B57-392E-BECE-CF2C0F4F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104" y="1166069"/>
            <a:ext cx="5352687" cy="38337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sz="2800" dirty="0"/>
              <a:t>В составе только 100% белое куриное мясо, отсутствует кожа и мясо механической обвалки</a:t>
            </a:r>
          </a:p>
          <a:p>
            <a:r>
              <a:rPr lang="ru-RU" sz="2800" dirty="0"/>
              <a:t>Используется панировка собственного производства без использования искусственных красителей, ароматизаторов и консервантов</a:t>
            </a:r>
          </a:p>
          <a:p>
            <a:r>
              <a:rPr lang="ru-RU" sz="2800" dirty="0"/>
              <a:t>Не содержит манки</a:t>
            </a:r>
          </a:p>
          <a:p>
            <a:r>
              <a:rPr lang="ru-RU" sz="2800" dirty="0">
                <a:solidFill>
                  <a:srgbClr val="212121"/>
                </a:solidFill>
                <a:latin typeface="TTNorms"/>
              </a:rPr>
              <a:t>Удобная упаковка 1кг</a:t>
            </a:r>
          </a:p>
          <a:p>
            <a:pPr marL="0" indent="0">
              <a:buNone/>
            </a:pPr>
            <a:endParaRPr lang="ru-RU" sz="2800" dirty="0">
              <a:solidFill>
                <a:srgbClr val="212121"/>
              </a:solidFill>
              <a:latin typeface="TTNorms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фритюре: обжарить во </a:t>
            </a:r>
            <a:r>
              <a:rPr lang="ru-RU" sz="18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фритюрном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масле при Т 178-182°С в течение 3 мин</a:t>
            </a:r>
            <a:r>
              <a:rPr lang="en-US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сковороде: обжарить в масле на среднем огне в течение 3-4 мин с каждой стороны до готовности</a:t>
            </a:r>
            <a:r>
              <a:rPr lang="en-US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духовке: готовить при Т 200-230°С в течение 12-15 мин. до готовности</a:t>
            </a:r>
            <a:r>
              <a:rPr lang="en-US" sz="18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микроволновке: разогреть при мощности 900 Вт в течение 2 мин 30 с.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6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7FA17BF-C74B-07A2-1E32-11D2FC9E63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96514" y="3532982"/>
            <a:ext cx="4307170" cy="3123520"/>
          </a:xfrm>
        </p:spPr>
      </p:pic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46F19D3B-C570-5D72-758E-910C3399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4" y="264457"/>
            <a:ext cx="10591990" cy="985503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Наггетсы</a:t>
            </a:r>
            <a:r>
              <a:rPr lang="ru-RU" sz="2800" b="1" dirty="0">
                <a:solidFill>
                  <a:srgbClr val="FF0000"/>
                </a:solidFill>
              </a:rPr>
              <a:t> из мяса цыпленка в темпуре изделие кулинарное, рубленое, замороженное 1кг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F7A9B-3728-884E-A0DB-E2EC4F64C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05342"/>
            <a:ext cx="3862575" cy="2976179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13664DE-78BD-2E43-78EB-052C8BEFC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0945"/>
              </p:ext>
            </p:extLst>
          </p:nvPr>
        </p:nvGraphicFramePr>
        <p:xfrm>
          <a:off x="316494" y="5598082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48-58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16-24 гр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4-7*3-5*0,7-1,5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32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79BA2C-1489-D81A-1D58-C38B09B76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04" y="899719"/>
            <a:ext cx="11616192" cy="50585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EE6A2A-F9A8-7B08-35C3-9A1896D0E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09" y="1370598"/>
            <a:ext cx="1853224" cy="12216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34FCEE-A0E9-B107-16A3-56C068BE2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19" y="4614120"/>
            <a:ext cx="1542351" cy="11883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759A984-70F1-78A2-5B2D-2605FABFA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626" y="620785"/>
            <a:ext cx="1755209" cy="10838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AA92B4-C509-2719-6783-4C512EEE3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3175" y="899719"/>
            <a:ext cx="1472521" cy="13515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27584B-546C-90C2-462D-A6772A5A27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10" b="19263"/>
          <a:stretch/>
        </p:blipFill>
        <p:spPr>
          <a:xfrm>
            <a:off x="9701825" y="1704679"/>
            <a:ext cx="1698814" cy="13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90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7AE09-9B64-AD6A-CF1A-2B97EAF6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Для успешного результата при приготовлении продукта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CF0FD-8D21-7B9D-5CF1-E868916C61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Прожарка продукта при указанной температуре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Соблюдение времени приготовления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F143779-F773-190F-90B0-93916311CC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0413" y="3429000"/>
            <a:ext cx="1962150" cy="17145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540549-C68D-5F57-42B8-0D6C7F2F3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413" y="1447363"/>
            <a:ext cx="1599895" cy="16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0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FB3DCA61-5B57-392E-BECE-CF2C0F4F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6494" y="1375651"/>
            <a:ext cx="5480299" cy="40352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sz="2800" dirty="0"/>
              <a:t>В составе только 100% белое куриное мясо, отсутствует кожа и мясо механической обвалки</a:t>
            </a:r>
          </a:p>
          <a:p>
            <a:r>
              <a:rPr lang="ru-RU" sz="2800" dirty="0"/>
              <a:t>Используется панировка собственного производства без использования искусственных красителей, ароматизаторов и консервантов</a:t>
            </a:r>
          </a:p>
          <a:p>
            <a:r>
              <a:rPr lang="ru-RU" sz="2800" dirty="0">
                <a:solidFill>
                  <a:srgbClr val="212121"/>
                </a:solidFill>
                <a:latin typeface="TTNorms"/>
              </a:rPr>
              <a:t>Удобная упаковка 1кг</a:t>
            </a:r>
          </a:p>
          <a:p>
            <a:pPr marL="0" indent="0">
              <a:buNone/>
            </a:pPr>
            <a:endParaRPr lang="ru-RU" sz="2800" dirty="0">
              <a:solidFill>
                <a:srgbClr val="212121"/>
              </a:solidFill>
              <a:latin typeface="TTNorms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27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 фритюрнице: обжарить во </a:t>
            </a:r>
            <a:r>
              <a:rPr lang="ru-RU" sz="2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фритюрном</a:t>
            </a:r>
            <a:r>
              <a:rPr lang="ru-RU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масле при Т 170-180°С в течение 3 мин - 3 мин 15 </a:t>
            </a:r>
            <a:r>
              <a:rPr lang="ru-RU" sz="2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с.На</a:t>
            </a:r>
            <a:r>
              <a:rPr lang="ru-RU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сковороде: обжарить в масле при Т 170-180°С в течение 2-3 мин с каждой </a:t>
            </a:r>
            <a:r>
              <a:rPr lang="ru-RU" sz="27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стороны.В</a:t>
            </a:r>
            <a:r>
              <a:rPr lang="ru-RU" sz="2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духовке: готовить при Т 220-250°С в течение 6-8 мин.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46F19D3B-C570-5D72-758E-910C3399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24" y="264457"/>
            <a:ext cx="10591990" cy="985503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Наггетсы</a:t>
            </a:r>
            <a:r>
              <a:rPr lang="ru-RU" sz="2800" b="1" dirty="0">
                <a:solidFill>
                  <a:srgbClr val="FF0000"/>
                </a:solidFill>
              </a:rPr>
              <a:t> из мяса цыпленка в панировке изделие кулинарное, рубленое, замороженное 1кг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5E4BD1-FE8F-095D-636C-5C07A8F3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310" y="968055"/>
            <a:ext cx="4322731" cy="2699202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32F52815-FD94-4C05-14FA-488EA3969F1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90433" y="3961606"/>
            <a:ext cx="3916297" cy="2699202"/>
          </a:xfr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AD8C77A-4273-2259-DD03-E094A220F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929219"/>
              </p:ext>
            </p:extLst>
          </p:nvPr>
        </p:nvGraphicFramePr>
        <p:xfrm>
          <a:off x="311440" y="5311207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35-45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23-28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4-7*3-5*1,5-2,5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05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2" y="365125"/>
            <a:ext cx="10539718" cy="872456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Стрипсы</a:t>
            </a:r>
            <a:r>
              <a:rPr lang="ru-RU" sz="2800" b="1" dirty="0">
                <a:solidFill>
                  <a:srgbClr val="FF0000"/>
                </a:solidFill>
              </a:rPr>
              <a:t> из мяса курицы в панировке «Сочные», изделие кулинарное, натуральное, замороженное 1кг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894" y="1434518"/>
            <a:ext cx="5578993" cy="3159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sz="1800" dirty="0"/>
              <a:t>Производится из цельного куска мяса курицы</a:t>
            </a:r>
          </a:p>
          <a:p>
            <a:r>
              <a:rPr lang="ru-RU" sz="1800" dirty="0"/>
              <a:t>Используется панировка собственного производства</a:t>
            </a:r>
          </a:p>
          <a:p>
            <a:endParaRPr lang="ru-RU" sz="1800" dirty="0"/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 фритюре: обжарить во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фритюрном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масле при Т 168 °С в течение 4 мин. 30 с. На сковороде: обжарить в течение 1 мин 30 с – 2 мин с каждой </a:t>
            </a:r>
            <a:r>
              <a:rPr lang="ru-RU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стороны.В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духовке: выпекать при Т 250-260 °С в течение 18-22 мин.</a:t>
            </a:r>
          </a:p>
          <a:p>
            <a:pPr marL="0" indent="0">
              <a:buNone/>
            </a:pPr>
            <a:endParaRPr lang="ru-RU" sz="1800" dirty="0"/>
          </a:p>
          <a:p>
            <a:endParaRPr lang="ru-RU" sz="18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8A45D5-3BAF-3021-5B71-03B00FE5B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317" y="4166202"/>
            <a:ext cx="3609975" cy="2457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2510D9-3127-BDE8-B238-DB18C0DE2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665" y="889232"/>
            <a:ext cx="4250073" cy="3159545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68B334C-5F3E-5976-39DF-4C0BE0C82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87214"/>
              </p:ext>
            </p:extLst>
          </p:nvPr>
        </p:nvGraphicFramePr>
        <p:xfrm>
          <a:off x="316494" y="5390339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48-58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16-24 гр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4-7*3-5*0,7-1,5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72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894" y="1434518"/>
            <a:ext cx="5553511" cy="27935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sz="2200" dirty="0"/>
              <a:t>В составе только мясо, отсутствует кожа и мясо механической обвалки</a:t>
            </a:r>
          </a:p>
          <a:p>
            <a:r>
              <a:rPr lang="ru-RU" sz="2200" dirty="0"/>
              <a:t>Используется панировка собственного производства</a:t>
            </a:r>
          </a:p>
          <a:p>
            <a:pPr marL="0" indent="0">
              <a:buNone/>
            </a:pPr>
            <a:endParaRPr lang="ru-RU" sz="22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обжарить во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фритюрном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масле при Т 180°С в течение 4 мин. 30 с.</a:t>
            </a:r>
            <a:endParaRPr lang="ru-RU" sz="2200" dirty="0"/>
          </a:p>
          <a:p>
            <a:pPr marL="0" indent="0">
              <a:buNone/>
            </a:pPr>
            <a:endParaRPr lang="ru-RU" sz="2200" dirty="0">
              <a:solidFill>
                <a:srgbClr val="212121"/>
              </a:solidFill>
              <a:latin typeface="TTNorms"/>
            </a:endParaRPr>
          </a:p>
          <a:p>
            <a:endParaRPr lang="ru-RU" sz="2200" dirty="0"/>
          </a:p>
          <a:p>
            <a:endParaRPr lang="ru-RU" sz="2200" dirty="0"/>
          </a:p>
        </p:txBody>
      </p:sp>
      <p:sp>
        <p:nvSpPr>
          <p:cNvPr id="2" name="Заголовок 4">
            <a:extLst>
              <a:ext uri="{FF2B5EF4-FFF2-40B4-BE49-F238E27FC236}">
                <a16:creationId xmlns:a16="http://schemas.microsoft.com/office/drawing/2014/main" id="{304A2734-FE33-BA4D-FCB0-97E8D443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188" y="365125"/>
            <a:ext cx="10539412" cy="873125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Стрипсы</a:t>
            </a:r>
            <a:r>
              <a:rPr lang="ru-RU" sz="2800" b="1" dirty="0">
                <a:solidFill>
                  <a:srgbClr val="FF0000"/>
                </a:solidFill>
              </a:rPr>
              <a:t> куриные "Особые" изделие кулинарное, рубленое, замороженное 1кг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7EE024-4B02-43BC-B64A-EE4CEE56B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631" y="3841102"/>
            <a:ext cx="3944050" cy="28285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06ABB8-AD0A-28C3-FE05-424001EC3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597" y="882984"/>
            <a:ext cx="4325920" cy="2877451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1D14720-67CB-98FB-05EF-0B8C99A90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64327"/>
              </p:ext>
            </p:extLst>
          </p:nvPr>
        </p:nvGraphicFramePr>
        <p:xfrm>
          <a:off x="385894" y="5650398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20-28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35-45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10-11,8*3,2-4,5*1,1-2,6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28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Крылышки куриные «Золотые» в панировке, изделие кулинарное, натуральное, замороженное 1кг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953" y="1761689"/>
            <a:ext cx="5553511" cy="27935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dirty="0"/>
              <a:t>Используется панировка собственного производства</a:t>
            </a:r>
          </a:p>
          <a:p>
            <a:pPr marL="0" indent="0">
              <a:buNone/>
            </a:pPr>
            <a:endParaRPr lang="ru-RU" dirty="0">
              <a:solidFill>
                <a:srgbClr val="212121"/>
              </a:solidFill>
              <a:latin typeface="TTNorms"/>
            </a:endParaRPr>
          </a:p>
          <a:p>
            <a:pPr marL="0" indent="0">
              <a:buNone/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Обжарить во </a:t>
            </a:r>
            <a:r>
              <a:rPr lang="ru-RU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фритюрном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масле при Т 168°С в течение 8 мин.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F2F384-709B-6482-84BD-1828E4720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91" y="4153774"/>
            <a:ext cx="3829050" cy="2476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D0E06F-C1BE-BC7E-EB60-093A7968A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950" y="966612"/>
            <a:ext cx="4290576" cy="3079579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597C810-2563-CC38-04D8-2A5904DC7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75724"/>
              </p:ext>
            </p:extLst>
          </p:nvPr>
        </p:nvGraphicFramePr>
        <p:xfrm>
          <a:off x="316494" y="5390339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10-23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50-100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10-12*6-8*3-5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76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Крылышки цыпленка «Вкусные» изделие кулинарное, натуральное, замороженное 1кг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953" y="1761689"/>
            <a:ext cx="5553511" cy="27935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sz="2800" dirty="0"/>
              <a:t>Собственная уникальная панировка (глазурь), что помогает сохранять сочность продукта</a:t>
            </a:r>
          </a:p>
          <a:p>
            <a:pPr marL="0" indent="0">
              <a:buNone/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Обжарить во </a:t>
            </a:r>
            <a:r>
              <a:rPr lang="ru-RU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фритюрном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масле при Т 179-185°С в течение 4 мин 15 сек.</a:t>
            </a:r>
            <a:endParaRPr lang="ru-RU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597C810-2563-CC38-04D8-2A5904DC7DCC}"/>
              </a:ext>
            </a:extLst>
          </p:cNvPr>
          <p:cNvGraphicFramePr>
            <a:graphicFrameLocks noGrp="1"/>
          </p:cNvGraphicFramePr>
          <p:nvPr/>
        </p:nvGraphicFramePr>
        <p:xfrm>
          <a:off x="316494" y="5390339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10-23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50-100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10-12*6-8*3-5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D10A7E-7B15-CA4F-11A7-EBF80257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91" y="1026471"/>
            <a:ext cx="3754292" cy="29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29" y="180364"/>
            <a:ext cx="10515600" cy="98550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Филе грудки куриное кулинарное изделие вареное 2 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953" y="1417739"/>
            <a:ext cx="5578993" cy="35569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dirty="0">
                <a:solidFill>
                  <a:srgbClr val="212121"/>
                </a:solidFill>
                <a:latin typeface="TTNorms"/>
              </a:rPr>
              <a:t>Продукт состоит из филейной части (белое мясо) и малого филе</a:t>
            </a:r>
          </a:p>
          <a:p>
            <a:r>
              <a:rPr lang="ru-RU" sz="2800" dirty="0"/>
              <a:t>Используется собственно-разработанная система маринования</a:t>
            </a:r>
          </a:p>
          <a:p>
            <a:r>
              <a:rPr lang="ru-RU" sz="2800" dirty="0"/>
              <a:t>При разморозке практически не теряет в весе (только около 2%)</a:t>
            </a:r>
          </a:p>
          <a:p>
            <a:pPr marL="0" indent="0">
              <a:buNone/>
            </a:pPr>
            <a:endParaRPr lang="ru-RU" sz="28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духовке: запекать при Т 220-250°С в течение 20-30 мин. </a:t>
            </a:r>
          </a:p>
          <a:p>
            <a:pPr marL="0" indent="0">
              <a:buNone/>
            </a:pPr>
            <a:r>
              <a:rPr lang="ru-RU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микроволновой печи: готовить при мощности 650-900 Ватт в течение 4-6 мин.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C4EB3E-F465-6215-A621-5EA4F6869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1" b="7468"/>
          <a:stretch/>
        </p:blipFill>
        <p:spPr>
          <a:xfrm>
            <a:off x="6596543" y="973123"/>
            <a:ext cx="3998752" cy="2983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529E75-35A7-60D7-3DCF-4409AF04C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543" y="4024862"/>
            <a:ext cx="3354184" cy="2652774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91AD077-4698-1B9B-2E9B-598F9DCA3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00743"/>
              </p:ext>
            </p:extLst>
          </p:nvPr>
        </p:nvGraphicFramePr>
        <p:xfrm>
          <a:off x="316494" y="5390339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2 кг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10-20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60-300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10-15*8-10*4-6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89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05FB0AA-B016-F725-4A9C-401807E3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50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Котлеты куриные "Особые" изделие кулинарное, рубленое, замороженное 1кг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B6E4700-43E7-DDBC-2F9A-40C2B79BA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839" y="1350629"/>
            <a:ext cx="5771625" cy="32045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Преимущества по отношению к конкуренту</a:t>
            </a:r>
          </a:p>
          <a:p>
            <a:r>
              <a:rPr lang="ru-RU" sz="2800" dirty="0"/>
              <a:t>В составе только филе</a:t>
            </a:r>
          </a:p>
          <a:p>
            <a:r>
              <a:rPr lang="ru-RU" dirty="0"/>
              <a:t>Используется панировка собственного производства, послевкусие пряностей и легкой перчинки</a:t>
            </a:r>
          </a:p>
          <a:p>
            <a:pPr marL="0" indent="0">
              <a:buNone/>
            </a:pPr>
            <a:r>
              <a:rPr lang="ru-RU" sz="2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приготовлению: 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обжарить во 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фритюрном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масле при Т 180°С в течение 3 минут.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2D130A-563B-DF79-A2DE-52C4B91A3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300" y="1061768"/>
            <a:ext cx="4192443" cy="26544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2C8764-E2B6-5ACC-7513-864F3F79B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083" y="3997325"/>
            <a:ext cx="3705225" cy="2495550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F2C4D53-A21A-A683-110A-3E860D932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766209"/>
              </p:ext>
            </p:extLst>
          </p:nvPr>
        </p:nvGraphicFramePr>
        <p:xfrm>
          <a:off x="316494" y="5390339"/>
          <a:ext cx="5578993" cy="663951"/>
        </p:xfrm>
        <a:graphic>
          <a:graphicData uri="http://schemas.openxmlformats.org/drawingml/2006/table">
            <a:tbl>
              <a:tblPr firstRow="1" firstCol="1" bandRow="1"/>
              <a:tblGrid>
                <a:gridCol w="3916786">
                  <a:extLst>
                    <a:ext uri="{9D8B030D-6E8A-4147-A177-3AD203B41FA5}">
                      <a16:colId xmlns:a16="http://schemas.microsoft.com/office/drawing/2014/main" val="3395650112"/>
                    </a:ext>
                  </a:extLst>
                </a:gridCol>
                <a:gridCol w="1662207">
                  <a:extLst>
                    <a:ext uri="{9D8B030D-6E8A-4147-A177-3AD203B41FA5}">
                      <a16:colId xmlns:a16="http://schemas.microsoft.com/office/drawing/2014/main" val="3740206416"/>
                    </a:ext>
                  </a:extLst>
                </a:gridCol>
              </a:tblGrid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кол-во вложений в 1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шт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325861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вес одной единицы товара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95-105 </a:t>
                      </a:r>
                      <a:r>
                        <a:rPr lang="ru-RU" sz="1100" kern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гр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918108"/>
                  </a:ext>
                </a:extLst>
              </a:tr>
              <a:tr h="22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размеры единицы товар д*ш*в (см)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10,5-11,6*8,5-9*1,6-1,9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5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8833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37207</TotalTime>
  <Words>1862</Words>
  <Application>Microsoft Office PowerPoint</Application>
  <PresentationFormat>Широкоэкранный</PresentationFormat>
  <Paragraphs>233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Montserrat</vt:lpstr>
      <vt:lpstr>Times New Roman</vt:lpstr>
      <vt:lpstr>TTNorms</vt:lpstr>
      <vt:lpstr>Тема Office</vt:lpstr>
      <vt:lpstr>категория замороженные полуфабрикаты</vt:lpstr>
      <vt:lpstr>Наггетсы из мяса цыпленка в темпуре изделие кулинарное, рубленое, замороженное 1кг</vt:lpstr>
      <vt:lpstr>Наггетсы из мяса цыпленка в панировке изделие кулинарное, рубленое, замороженное 1кг</vt:lpstr>
      <vt:lpstr>Стрипсы из мяса курицы в панировке «Сочные», изделие кулинарное, натуральное, замороженное 1кг</vt:lpstr>
      <vt:lpstr>Стрипсы куриные "Особые" изделие кулинарное, рубленое, замороженное 1кг </vt:lpstr>
      <vt:lpstr>Крылышки куриные «Золотые» в панировке, изделие кулинарное, натуральное, замороженное 1кг</vt:lpstr>
      <vt:lpstr>Крылышки цыпленка «Вкусные» изделие кулинарное, натуральное, замороженное 1кг</vt:lpstr>
      <vt:lpstr>Филе грудки куриное кулинарное изделие вареное 2 кг</vt:lpstr>
      <vt:lpstr>Котлеты куриные "Особые" изделие кулинарное, рубленое, замороженное 1кг</vt:lpstr>
      <vt:lpstr>Котлеты куриные «Вкусные" изделие кулинарное, рубленое, замороженное 1кг</vt:lpstr>
      <vt:lpstr>Палочки из сыра Моцарелла в панировке, полуфабрикат из сыра замороженный 1 кг</vt:lpstr>
      <vt:lpstr>Сырная котлета в хрустящей панировке 1,2кг</vt:lpstr>
      <vt:lpstr>Кольца из сыра Моцарелла в хрустящей панировке 1кг</vt:lpstr>
      <vt:lpstr>Креветка белоногая очищенная маринованная в панировке Панко, рыбный кулинарный полуфабрикат замороженный 1кг</vt:lpstr>
      <vt:lpstr>Кольца кальмара командорского в панировке «Вкусные», рыбный кулинарный полуфабрикат замороженный 1 кг</vt:lpstr>
      <vt:lpstr>Кольца кальмара командорского в темпуре рыбный кулинарный полуфабрикат замороженный 1 кг</vt:lpstr>
      <vt:lpstr>Палочки из филе минтая в панировке, рыбный кулинарный  полуфабрикат замороженный 1 кг</vt:lpstr>
      <vt:lpstr>Презентация PowerPoint</vt:lpstr>
      <vt:lpstr>Презентация PowerPoint</vt:lpstr>
      <vt:lpstr>Презентация PowerPoint</vt:lpstr>
      <vt:lpstr>Для успешного результата при приготовлении продукта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категории замороженные полуфабрикаты</dc:title>
  <dc:creator>Дюбанова Татьяна</dc:creator>
  <cp:lastModifiedBy>Дюбанова Татьяна</cp:lastModifiedBy>
  <cp:revision>30</cp:revision>
  <cp:lastPrinted>2023-11-20T07:33:48Z</cp:lastPrinted>
  <dcterms:created xsi:type="dcterms:W3CDTF">2023-11-03T09:22:13Z</dcterms:created>
  <dcterms:modified xsi:type="dcterms:W3CDTF">2025-01-14T13:03:12Z</dcterms:modified>
</cp:coreProperties>
</file>